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75" r:id="rId3"/>
    <p:sldId id="359" r:id="rId4"/>
    <p:sldId id="341" r:id="rId5"/>
    <p:sldId id="257" r:id="rId6"/>
    <p:sldId id="258" r:id="rId7"/>
    <p:sldId id="259" r:id="rId8"/>
    <p:sldId id="260" r:id="rId9"/>
    <p:sldId id="268" r:id="rId10"/>
    <p:sldId id="346" r:id="rId11"/>
    <p:sldId id="309" r:id="rId12"/>
    <p:sldId id="370" r:id="rId13"/>
    <p:sldId id="349" r:id="rId14"/>
    <p:sldId id="371" r:id="rId15"/>
    <p:sldId id="347" r:id="rId16"/>
    <p:sldId id="264" r:id="rId17"/>
    <p:sldId id="322" r:id="rId18"/>
    <p:sldId id="373" r:id="rId19"/>
    <p:sldId id="265" r:id="rId20"/>
    <p:sldId id="266" r:id="rId21"/>
    <p:sldId id="372" r:id="rId22"/>
    <p:sldId id="365" r:id="rId23"/>
    <p:sldId id="374" r:id="rId24"/>
    <p:sldId id="376" r:id="rId25"/>
    <p:sldId id="287" r:id="rId26"/>
    <p:sldId id="299" r:id="rId27"/>
    <p:sldId id="304" r:id="rId28"/>
    <p:sldId id="342" r:id="rId29"/>
    <p:sldId id="308" r:id="rId30"/>
    <p:sldId id="350" r:id="rId31"/>
    <p:sldId id="272" r:id="rId32"/>
    <p:sldId id="274" r:id="rId33"/>
    <p:sldId id="275" r:id="rId34"/>
    <p:sldId id="351" r:id="rId35"/>
    <p:sldId id="354" r:id="rId36"/>
    <p:sldId id="352" r:id="rId37"/>
    <p:sldId id="297" r:id="rId38"/>
    <p:sldId id="300" r:id="rId39"/>
    <p:sldId id="339" r:id="rId40"/>
    <p:sldId id="337" r:id="rId41"/>
    <p:sldId id="338" r:id="rId42"/>
    <p:sldId id="340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Ziyi" initials="L" lastIdx="1" clrIdx="0">
    <p:extLst>
      <p:ext uri="{19B8F6BF-5375-455C-9EA6-DF929625EA0E}">
        <p15:presenceInfo xmlns:p15="http://schemas.microsoft.com/office/powerpoint/2012/main" userId="S::zli16@mdanderson.org::0d6dc426-330e-4d44-a9e2-702b0b9974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5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7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6T15:08:17.692" idx="1">
    <p:pos x="3532" y="573"/>
    <p:text>Really look forward to this section. I am always confused about UMI versus non-UMI. Is UMI platform-specific, e.g. only used in Drop-seq but not SMART-seq? If UMI is so good, why not all platforms use UMI? What are the drawbacks of UMI?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C4187-4E4D-7B4B-8B7A-4D6DCE9B1C49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96EAF-A20E-5E47-9082-4D586556D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5FA1-EB41-EF4B-A8A3-25ECDDF2F285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83924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E532-4BF7-CD4F-91EC-7B7DC441029C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9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848C-F3CE-FA42-9768-7F134FE2E012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0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259E-0587-6D4C-9705-2BC607630D08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8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3569-157A-134E-9276-DB0DA5820732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1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0069-A912-614A-850B-F31A349283A9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8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D6FB-C702-454D-8C43-A9DD38D16E72}" type="datetime1">
              <a:rPr lang="en-US" smtClean="0"/>
              <a:t>3/6/21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96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3937-71A7-9348-80C9-79F11ABD485E}" type="datetime1">
              <a:rPr lang="en-US" smtClean="0"/>
              <a:t>3/6/21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EFCA-0C27-4743-A4C3-853DEF8A9DAD}" type="datetime1">
              <a:rPr lang="en-US" smtClean="0"/>
              <a:t>3/6/21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87A8-222F-6D47-82EE-14ADC6C0203D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7572-3557-EF47-98AD-6C3012941FC4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42A6F-A87A-B543-8C42-503B766F763F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2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rnaseq-course.cog.sanger.ac.uk/website/index.html" TargetMode="External"/><Relationship Id="rId2" Type="http://schemas.openxmlformats.org/officeDocument/2006/relationships/hyperlink" Target="https://github.com/theislab/single-cell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oadinstitute.github.io/2019_scWorkshop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551" y="1156649"/>
            <a:ext cx="7772400" cy="2012950"/>
          </a:xfrm>
        </p:spPr>
        <p:txBody>
          <a:bodyPr>
            <a:normAutofit/>
          </a:bodyPr>
          <a:lstStyle/>
          <a:p>
            <a:r>
              <a:rPr lang="en-US" sz="5400" b="1" dirty="0"/>
              <a:t>Analysis of single-cell RNA-seq data (I)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09551" y="3628805"/>
            <a:ext cx="3682382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200" dirty="0"/>
              <a:t>Hao Wu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Department of Biostatistics and Bioinformatics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Rollins School of Public Health 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Emory University</a:t>
            </a:r>
          </a:p>
          <a:p>
            <a:pPr algn="ctr">
              <a:spcBef>
                <a:spcPct val="0"/>
              </a:spcBef>
              <a:buNone/>
            </a:pPr>
            <a:endParaRPr lang="en-US" sz="2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CA371-EF10-FD42-B982-C13DFF64A984}"/>
              </a:ext>
            </a:extLst>
          </p:cNvPr>
          <p:cNvSpPr/>
          <p:nvPr/>
        </p:nvSpPr>
        <p:spPr>
          <a:xfrm>
            <a:off x="2190998" y="58885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dirty="0"/>
              <a:t>ENAR 2021</a:t>
            </a:r>
            <a:r>
              <a:rPr lang="en-US" altLang="en-US" dirty="0"/>
              <a:t> short course 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en-US" dirty="0"/>
              <a:t>March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973865-D577-1048-8620-1B1D8DC0CD5A}"/>
              </a:ext>
            </a:extLst>
          </p:cNvPr>
          <p:cNvSpPr/>
          <p:nvPr/>
        </p:nvSpPr>
        <p:spPr>
          <a:xfrm>
            <a:off x="4952011" y="3723808"/>
            <a:ext cx="37169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2200" dirty="0"/>
              <a:t>Ziyi Li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Department of Biostatistics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The University of Texas MD Anderson Cancer Center </a:t>
            </a:r>
          </a:p>
        </p:txBody>
      </p:sp>
    </p:spTree>
    <p:extLst>
      <p:ext uri="{BB962C8B-B14F-4D97-AF65-F5344CB8AC3E}">
        <p14:creationId xmlns:p14="http://schemas.microsoft.com/office/powerpoint/2010/main" val="429320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038662-C18B-EB42-921C-D73CC258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61" y="277605"/>
            <a:ext cx="8238906" cy="5814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471B9-AF8E-E942-A2B0-1888F89D51F1}"/>
              </a:ext>
            </a:extLst>
          </p:cNvPr>
          <p:cNvSpPr txBox="1"/>
          <p:nvPr/>
        </p:nvSpPr>
        <p:spPr>
          <a:xfrm>
            <a:off x="6647804" y="6488668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26592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DC8A-714A-704D-95D4-151106DA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b="1" dirty="0"/>
              <a:t>echnologies by capturing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98AA-216D-A243-B843-BF95EECF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b="1" dirty="0"/>
              <a:t>Plate-based methods</a:t>
            </a:r>
            <a:r>
              <a:rPr lang="en-US" dirty="0"/>
              <a:t>: Smart-Seq/Smart-Seq2, CEL-seq:</a:t>
            </a:r>
          </a:p>
          <a:p>
            <a:pPr lvl="1"/>
            <a:r>
              <a:rPr lang="en-US" dirty="0"/>
              <a:t>Sort cells into the wells on a multi-well plate. </a:t>
            </a:r>
          </a:p>
          <a:p>
            <a:pPr lvl="1"/>
            <a:r>
              <a:rPr lang="en-US" dirty="0"/>
              <a:t>Lower throughput (in terms of number of cells). </a:t>
            </a:r>
          </a:p>
          <a:p>
            <a:pPr lvl="1"/>
            <a:r>
              <a:rPr lang="en-US" dirty="0"/>
              <a:t>High sequencing depth</a:t>
            </a:r>
          </a:p>
          <a:p>
            <a:pPr lvl="1"/>
            <a:r>
              <a:rPr lang="en-US" dirty="0"/>
              <a:t>Can be combined with FACS for cell sorting. </a:t>
            </a:r>
          </a:p>
          <a:p>
            <a:pPr lvl="1"/>
            <a:r>
              <a:rPr lang="en-US" dirty="0"/>
              <a:t>Better at detecting low expression genes</a:t>
            </a:r>
          </a:p>
          <a:p>
            <a:pPr lvl="1"/>
            <a:r>
              <a:rPr lang="en-US" dirty="0"/>
              <a:t>Good for isoform analysis, allele specific expression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5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FAD0ED-4776-7143-95F1-1651CCA7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10" y="1859137"/>
            <a:ext cx="6555179" cy="41880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A3A4F09-CEFB-3E47-862A-071361BD6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Microwell plates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AE255-B533-6545-B572-1DF54CDEFB63}"/>
              </a:ext>
            </a:extLst>
          </p:cNvPr>
          <p:cNvSpPr txBox="1"/>
          <p:nvPr/>
        </p:nvSpPr>
        <p:spPr>
          <a:xfrm>
            <a:off x="6687878" y="6488668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source: </a:t>
            </a:r>
            <a:r>
              <a:rPr lang="en-US" dirty="0" err="1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9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F2CB4-59D0-A844-B0DE-37EE76C63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2705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Droplet-based methods: </a:t>
            </a:r>
            <a:r>
              <a:rPr lang="en-US" dirty="0"/>
              <a:t>Drop-seq, </a:t>
            </a:r>
            <a:r>
              <a:rPr lang="en-US" dirty="0" err="1"/>
              <a:t>inDrop</a:t>
            </a:r>
            <a:r>
              <a:rPr lang="en-US" dirty="0"/>
              <a:t>, 10x genomics</a:t>
            </a:r>
          </a:p>
          <a:p>
            <a:pPr lvl="1"/>
            <a:r>
              <a:rPr lang="en-US" dirty="0"/>
              <a:t>Put each cell in a nanoliter droplet with a bead.</a:t>
            </a:r>
          </a:p>
          <a:p>
            <a:pPr lvl="1"/>
            <a:r>
              <a:rPr lang="en-US" dirty="0"/>
              <a:t>Each droplet is a reactor for PCR.</a:t>
            </a:r>
          </a:p>
          <a:p>
            <a:pPr lvl="1"/>
            <a:r>
              <a:rPr lang="en-US" dirty="0"/>
              <a:t>Each bean has a unique barcode, so all beads can be pooled and sequenced together.</a:t>
            </a:r>
          </a:p>
          <a:p>
            <a:pPr lvl="1"/>
            <a:r>
              <a:rPr lang="en-US" dirty="0"/>
              <a:t>Much higher throughput in terms of number of cells.</a:t>
            </a:r>
          </a:p>
          <a:p>
            <a:pPr lvl="1"/>
            <a:r>
              <a:rPr lang="en-US" dirty="0"/>
              <a:t>Lower sequencing depth. </a:t>
            </a:r>
          </a:p>
          <a:p>
            <a:pPr lvl="1"/>
            <a:r>
              <a:rPr lang="en-US" dirty="0"/>
              <a:t>Good for identifying cell subpopulations.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2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331686-63A3-1F4F-ABDB-58C1C5F73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937" y="396361"/>
            <a:ext cx="4885871" cy="27447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DD14A-8C1E-5646-940B-BC413B9FC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74" y="3587607"/>
            <a:ext cx="5883802" cy="3085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7A05F-1E92-B243-BCA6-FD2EEF284FAA}"/>
              </a:ext>
            </a:extLst>
          </p:cNvPr>
          <p:cNvSpPr txBox="1"/>
          <p:nvPr/>
        </p:nvSpPr>
        <p:spPr>
          <a:xfrm>
            <a:off x="4742875" y="6488668"/>
            <a:ext cx="437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Figures: </a:t>
            </a:r>
            <a:r>
              <a:rPr lang="en-US" dirty="0" err="1"/>
              <a:t>Macosko</a:t>
            </a:r>
            <a:r>
              <a:rPr lang="en-US" dirty="0"/>
              <a:t> et al. 2015, Potter SS. 2018</a:t>
            </a:r>
          </a:p>
        </p:txBody>
      </p:sp>
    </p:spTree>
    <p:extLst>
      <p:ext uri="{BB962C8B-B14F-4D97-AF65-F5344CB8AC3E}">
        <p14:creationId xmlns:p14="http://schemas.microsoft.com/office/powerpoint/2010/main" val="245106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5EA8-A73B-3247-B2EE-C6A19345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6022"/>
          </a:xfrm>
        </p:spPr>
        <p:txBody>
          <a:bodyPr/>
          <a:lstStyle/>
          <a:p>
            <a:r>
              <a:rPr lang="en-US" dirty="0"/>
              <a:t>Technologies over the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D3392-9C0B-9D4C-BDC0-BA88257BE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" y="1759196"/>
            <a:ext cx="9136544" cy="4451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427CC-EF4B-4B45-9E26-4C84E9C3F552}"/>
              </a:ext>
            </a:extLst>
          </p:cNvPr>
          <p:cNvSpPr txBox="1"/>
          <p:nvPr/>
        </p:nvSpPr>
        <p:spPr>
          <a:xfrm>
            <a:off x="5258271" y="6552351"/>
            <a:ext cx="391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Svensson</a:t>
            </a:r>
            <a:r>
              <a:rPr lang="en-US" dirty="0"/>
              <a:t> et al. (2017) Nature Protocols </a:t>
            </a:r>
          </a:p>
        </p:txBody>
      </p:sp>
    </p:spTree>
    <p:extLst>
      <p:ext uri="{BB962C8B-B14F-4D97-AF65-F5344CB8AC3E}">
        <p14:creationId xmlns:p14="http://schemas.microsoft.com/office/powerpoint/2010/main" val="1684136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51729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Unique molecule identifier (UMI) </a:t>
            </a:r>
            <a:br>
              <a:rPr lang="en-US" dirty="0"/>
            </a:br>
            <a:r>
              <a:rPr lang="en-US" sz="3600" dirty="0"/>
              <a:t>NM 2014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40" y="2244846"/>
            <a:ext cx="6332119" cy="39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5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945B-BCD0-A646-85F8-EDBA83A5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7138"/>
          </a:xfrm>
        </p:spPr>
        <p:txBody>
          <a:bodyPr>
            <a:normAutofit/>
          </a:bodyPr>
          <a:lstStyle/>
          <a:p>
            <a:r>
              <a:rPr lang="en-US" b="1" dirty="0"/>
              <a:t>UMI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BB120-A11F-A942-A385-0D575485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5941"/>
            <a:ext cx="8229600" cy="4750479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PCR introduces nonlinear amplification bias</a:t>
            </a:r>
          </a:p>
          <a:p>
            <a:pPr lvl="1" fontAlgn="base"/>
            <a:r>
              <a:rPr lang="en-US" dirty="0"/>
              <a:t>Factors influencing PCR: sequence content, chromatin structure, etc. </a:t>
            </a:r>
          </a:p>
          <a:p>
            <a:pPr fontAlgn="base"/>
            <a:r>
              <a:rPr lang="en-US" dirty="0"/>
              <a:t>UMIs are short sequence tag added to each unique mRNA molecular before PCR, for reducing PCR bias. </a:t>
            </a:r>
          </a:p>
          <a:p>
            <a:pPr fontAlgn="base"/>
            <a:r>
              <a:rPr lang="en-US" dirty="0"/>
              <a:t>Number of possible UMIs = 4</a:t>
            </a:r>
            <a:r>
              <a:rPr lang="en-US" baseline="30000" dirty="0"/>
              <a:t>L</a:t>
            </a:r>
            <a:r>
              <a:rPr lang="en-US" dirty="0"/>
              <a:t>, where L is the length of the UMI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2511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69DB-B70B-EE41-B1B8-DF184248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168AB-A7A5-F049-8C13-446CD5FA8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Technology to pool many cells together for each sequencing lane. </a:t>
            </a:r>
          </a:p>
          <a:p>
            <a:pPr fontAlgn="base"/>
            <a:r>
              <a:rPr lang="en-US" dirty="0"/>
              <a:t>Each cell is uniquely marked by a </a:t>
            </a:r>
            <a:r>
              <a:rPr lang="en-US" b="1" dirty="0"/>
              <a:t>barcode</a:t>
            </a:r>
            <a:r>
              <a:rPr lang="en-US" dirty="0"/>
              <a:t> (short sequence tag). </a:t>
            </a:r>
          </a:p>
          <a:p>
            <a:pPr fontAlgn="base"/>
            <a:r>
              <a:rPr lang="en-US" dirty="0"/>
              <a:t>A combination of barcode and UMI can quantify unique transcripts in each cell. </a:t>
            </a:r>
          </a:p>
        </p:txBody>
      </p:sp>
    </p:spTree>
    <p:extLst>
      <p:ext uri="{BB962C8B-B14F-4D97-AF65-F5344CB8AC3E}">
        <p14:creationId xmlns:p14="http://schemas.microsoft.com/office/powerpoint/2010/main" val="4151765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/>
              <a:t>UMI + barcode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82" y="1392382"/>
            <a:ext cx="8229600" cy="49085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Assumption: number of identical mRNA is small (say, &lt;100) for most genes. </a:t>
            </a:r>
          </a:p>
          <a:p>
            <a:pPr>
              <a:lnSpc>
                <a:spcPct val="120000"/>
              </a:lnSpc>
            </a:pPr>
            <a:r>
              <a:rPr lang="en-US" dirty="0"/>
              <a:t>Use 5-bp UMI (can mark 1024 molecules)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When a transcript has, say, 20 mRNA molecules, the probability of two molecule having the same UMI is small. </a:t>
            </a:r>
          </a:p>
          <a:p>
            <a:pPr>
              <a:lnSpc>
                <a:spcPct val="120000"/>
              </a:lnSpc>
            </a:pPr>
            <a:r>
              <a:rPr lang="en-US" dirty="0"/>
              <a:t>Use 6-bp barcode to identify cells (up to 4096 cells). </a:t>
            </a:r>
          </a:p>
          <a:p>
            <a:pPr>
              <a:lnSpc>
                <a:spcPct val="120000"/>
              </a:lnSpc>
            </a:pPr>
            <a:r>
              <a:rPr lang="en-US" dirty="0"/>
              <a:t>Use molecule counts instead of read counts as gene expression measurements.</a:t>
            </a:r>
          </a:p>
        </p:txBody>
      </p:sp>
    </p:spTree>
    <p:extLst>
      <p:ext uri="{BB962C8B-B14F-4D97-AF65-F5344CB8AC3E}">
        <p14:creationId xmlns:p14="http://schemas.microsoft.com/office/powerpoint/2010/main" val="365164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9284-4AAA-564C-AB4F-6399340E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26F3-D4EC-EC44-A69A-11D46A15A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2" y="1417638"/>
            <a:ext cx="8229600" cy="5133109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8-9:15: Intro and data preprocessing.  </a:t>
            </a:r>
          </a:p>
          <a:p>
            <a:r>
              <a:rPr lang="en-US" sz="2400" dirty="0"/>
              <a:t>9:15-9:45: Lab: preprocessing and visualization.</a:t>
            </a:r>
          </a:p>
          <a:p>
            <a:r>
              <a:rPr lang="en-US" sz="2400" dirty="0"/>
              <a:t>10-11:15: Normalization, batch effect, imputation, DE, simulator. </a:t>
            </a:r>
          </a:p>
          <a:p>
            <a:r>
              <a:rPr lang="en-US" sz="2400" dirty="0"/>
              <a:t>11:15-12: Lab: Normalization, batch effect, imputation, DE, simulator</a:t>
            </a:r>
          </a:p>
          <a:p>
            <a:r>
              <a:rPr lang="en-US" sz="2400" dirty="0"/>
              <a:t>12-1: lunch break</a:t>
            </a:r>
          </a:p>
          <a:p>
            <a:r>
              <a:rPr lang="en-US" sz="2400" dirty="0"/>
              <a:t>1-2: Clustering and pseudotime construction</a:t>
            </a:r>
          </a:p>
          <a:p>
            <a:r>
              <a:rPr lang="en-US" sz="2400" dirty="0"/>
              <a:t>2-2:30: Lab: Clustering and pseudotime construction</a:t>
            </a:r>
          </a:p>
          <a:p>
            <a:r>
              <a:rPr lang="en-US" sz="2400" dirty="0"/>
              <a:t>2:45–3:30: Supervised cell typing &amp; related single cell data sources</a:t>
            </a:r>
          </a:p>
          <a:p>
            <a:r>
              <a:rPr lang="en-US" sz="2400" dirty="0"/>
              <a:t>3:30-4: Lab: supervised cell typing.</a:t>
            </a:r>
          </a:p>
          <a:p>
            <a:r>
              <a:rPr lang="en-US" sz="2400" dirty="0"/>
              <a:t>4:15-5:  scRNA-seq in cancer </a:t>
            </a:r>
          </a:p>
        </p:txBody>
      </p:sp>
    </p:spTree>
    <p:extLst>
      <p:ext uri="{BB962C8B-B14F-4D97-AF65-F5344CB8AC3E}">
        <p14:creationId xmlns:p14="http://schemas.microsoft.com/office/powerpoint/2010/main" val="721911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66" y="1498311"/>
            <a:ext cx="7353502" cy="3905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623E-E9E6-F541-A3E6-62AA3833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6457785"/>
            <a:ext cx="4408384" cy="2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5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4D5A0-8094-404E-9F5E-D6CCBAA1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6" y="1229319"/>
            <a:ext cx="8716595" cy="48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36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7981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UMI provides better measurements and reproducibility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82" y="2242332"/>
            <a:ext cx="7435235" cy="3209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7F6F22-9739-8946-89F8-04027BC2E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84" y="6491283"/>
            <a:ext cx="4442416" cy="2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53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2DAB-2ED5-5441-AFB5-B7D35A0B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39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nucleus RNA-seq (snRNA-seq)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D70C-AA2F-A844-BEA3-E09CD2F75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9226"/>
            <a:ext cx="8229600" cy="4525963"/>
          </a:xfrm>
        </p:spPr>
        <p:txBody>
          <a:bodyPr/>
          <a:lstStyle/>
          <a:p>
            <a:r>
              <a:rPr lang="en-US" dirty="0"/>
              <a:t>Profile gene expressions in nucleus, instead of the whole cell</a:t>
            </a:r>
          </a:p>
          <a:p>
            <a:pPr lvl="1"/>
            <a:r>
              <a:rPr lang="en-US" dirty="0"/>
              <a:t>Transcripts can be in cytoplasm and nucleus</a:t>
            </a:r>
          </a:p>
          <a:p>
            <a:r>
              <a:rPr lang="en-US" dirty="0"/>
              <a:t>Useful when the cells are difficult to isolate</a:t>
            </a:r>
          </a:p>
          <a:p>
            <a:pPr lvl="1"/>
            <a:r>
              <a:rPr lang="en-US" dirty="0"/>
              <a:t>Frozen tissues</a:t>
            </a:r>
          </a:p>
          <a:p>
            <a:pPr lvl="1"/>
            <a:r>
              <a:rPr lang="en-US" dirty="0"/>
              <a:t>Highly connected cells such as neurons</a:t>
            </a:r>
          </a:p>
          <a:p>
            <a:r>
              <a:rPr lang="en-US" dirty="0"/>
              <a:t>Analysis methods are similar.</a:t>
            </a:r>
          </a:p>
        </p:txBody>
      </p:sp>
    </p:spTree>
    <p:extLst>
      <p:ext uri="{BB962C8B-B14F-4D97-AF65-F5344CB8AC3E}">
        <p14:creationId xmlns:p14="http://schemas.microsoft.com/office/powerpoint/2010/main" val="34730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AF40-852D-0F4D-B947-C0F4C614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2768"/>
            <a:ext cx="8229600" cy="1143000"/>
          </a:xfrm>
        </p:spPr>
        <p:txBody>
          <a:bodyPr/>
          <a:lstStyle/>
          <a:p>
            <a:r>
              <a:rPr lang="en-US" dirty="0"/>
              <a:t>Other single cell assays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93A1-3251-7C42-9A15-6ABFD1A98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9583"/>
            <a:ext cx="8229600" cy="3886200"/>
          </a:xfrm>
        </p:spPr>
        <p:txBody>
          <a:bodyPr>
            <a:normAutofit/>
          </a:bodyPr>
          <a:lstStyle/>
          <a:p>
            <a:r>
              <a:rPr lang="en-US" sz="2800" dirty="0"/>
              <a:t>CITE-seq (</a:t>
            </a:r>
            <a:r>
              <a:rPr lang="en-US" sz="2800" b="1" dirty="0"/>
              <a:t>C</a:t>
            </a:r>
            <a:r>
              <a:rPr lang="en-US" sz="2800" dirty="0"/>
              <a:t>ellular </a:t>
            </a:r>
            <a:r>
              <a:rPr lang="en-US" sz="2800" b="1" dirty="0"/>
              <a:t>I</a:t>
            </a:r>
            <a:r>
              <a:rPr lang="en-US" sz="2800" dirty="0"/>
              <a:t>ndexing of </a:t>
            </a:r>
            <a:r>
              <a:rPr lang="en-US" sz="2800" b="1" dirty="0"/>
              <a:t>T</a:t>
            </a:r>
            <a:r>
              <a:rPr lang="en-US" sz="2800" dirty="0"/>
              <a:t>ranscriptomes and </a:t>
            </a:r>
            <a:r>
              <a:rPr lang="en-US" sz="2800" b="1" dirty="0"/>
              <a:t>E</a:t>
            </a:r>
            <a:r>
              <a:rPr lang="en-US" sz="2800" dirty="0"/>
              <a:t>pitopes by </a:t>
            </a:r>
            <a:r>
              <a:rPr lang="en-US" sz="2800" b="1" dirty="0"/>
              <a:t>Seq</a:t>
            </a:r>
            <a:r>
              <a:rPr lang="en-US" sz="2800" dirty="0"/>
              <a:t>uencing)</a:t>
            </a:r>
          </a:p>
          <a:p>
            <a:pPr lvl="1"/>
            <a:r>
              <a:rPr lang="en-US" sz="2400" dirty="0"/>
              <a:t>Jointly profile transcriptome and proteome. </a:t>
            </a:r>
          </a:p>
          <a:p>
            <a:r>
              <a:rPr lang="en-US" sz="2800" dirty="0" err="1"/>
              <a:t>scNMT</a:t>
            </a:r>
            <a:r>
              <a:rPr lang="en-US" sz="2800" dirty="0"/>
              <a:t>-seq (single-cell </a:t>
            </a:r>
            <a:r>
              <a:rPr lang="en-US" sz="2800" b="1" dirty="0"/>
              <a:t>N</a:t>
            </a:r>
            <a:r>
              <a:rPr lang="en-US" sz="2800" dirty="0"/>
              <a:t>ucleosome, </a:t>
            </a:r>
            <a:r>
              <a:rPr lang="en-US" sz="2800" b="1" dirty="0"/>
              <a:t>M</a:t>
            </a:r>
            <a:r>
              <a:rPr lang="en-US" sz="2800" dirty="0"/>
              <a:t>ethylation and </a:t>
            </a:r>
            <a:r>
              <a:rPr lang="en-US" sz="2800" b="1" dirty="0"/>
              <a:t>T</a:t>
            </a:r>
            <a:r>
              <a:rPr lang="en-US" sz="2800" dirty="0"/>
              <a:t>ranscription sequencing)</a:t>
            </a:r>
          </a:p>
          <a:p>
            <a:pPr lvl="1"/>
            <a:r>
              <a:rPr lang="en-US" sz="2400" dirty="0"/>
              <a:t>Jointly profile chromatin accessibility, DNA methylation, and transcription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8907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20163B3-0429-4A48-9B69-9B4EC3F8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ea typeface="ＭＳ Ｐゴシック" panose="020B0600070205080204" pitchFamily="34" charset="-128"/>
              </a:rPr>
              <a:t>Brief introduction to Bioconductor</a:t>
            </a:r>
          </a:p>
        </p:txBody>
      </p:sp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id="{FDDFA717-AA68-B54E-A70A-7D390B9E3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7029"/>
            <a:ext cx="8229600" cy="1218684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A collection of R packages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The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de facto </a:t>
            </a:r>
            <a:r>
              <a:rPr lang="en-US" altLang="en-US" sz="2800" dirty="0">
                <a:ea typeface="ＭＳ Ｐゴシック" panose="020B0600070205080204" pitchFamily="34" charset="-128"/>
              </a:rPr>
              <a:t>language for genomic data analysis.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4B5C9-4CA9-464F-9B80-9FA95FEC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5105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41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02751912-FA0F-494E-BBD8-B2906D49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887"/>
          </a:xfrm>
        </p:spPr>
        <p:txBody>
          <a:bodyPr>
            <a:normAutofit fontScale="90000"/>
          </a:bodyPr>
          <a:lstStyle/>
          <a:p>
            <a:r>
              <a:rPr lang="en-US" altLang="en-US" b="1">
                <a:ea typeface="ＭＳ Ｐゴシック" panose="020B0600070205080204" pitchFamily="34" charset="-128"/>
              </a:rPr>
              <a:t>Functionalities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5C66236B-EFB1-DF4A-81C9-7F9A9E472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9838"/>
            <a:ext cx="8229600" cy="5338762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“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Bioconductor provides tools for the analysis and comprehension of high-throughput genomic data. Bioconductor uses the R statistical programming language, and is open source and open development.</a:t>
            </a:r>
            <a:r>
              <a:rPr lang="en-US" altLang="en-US" sz="2800" dirty="0">
                <a:ea typeface="ＭＳ Ｐゴシック" panose="020B0600070205080204" pitchFamily="34" charset="-128"/>
              </a:rPr>
              <a:t>”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Provides close to 2000 packages for: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microarrays.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second generation sequencing.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other high-throughput assays.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annotation.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Most of the packages are contributed.</a:t>
            </a:r>
          </a:p>
        </p:txBody>
      </p:sp>
    </p:spTree>
    <p:extLst>
      <p:ext uri="{BB962C8B-B14F-4D97-AF65-F5344CB8AC3E}">
        <p14:creationId xmlns:p14="http://schemas.microsoft.com/office/powerpoint/2010/main" val="2371156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16E70246-0998-3E41-ACE0-A5D034E31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/>
          <a:lstStyle/>
          <a:p>
            <a:r>
              <a:rPr lang="en-US" altLang="en-US" b="1">
                <a:ea typeface="ＭＳ Ｐゴシック" panose="020B0600070205080204" pitchFamily="34" charset="-128"/>
              </a:rPr>
              <a:t>Bioconductor installation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8717739E-B680-0E4A-8BB8-C2A5A2CB5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84841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Use </a:t>
            </a:r>
            <a:r>
              <a:rPr lang="en-US" altLang="en-US" sz="2800" b="1" dirty="0" err="1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BiocManager</a:t>
            </a:r>
            <a:r>
              <a:rPr lang="en-US" altLang="en-US" sz="2800" b="1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::install()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Basic installation: installing default (core) packages:</a:t>
            </a:r>
          </a:p>
          <a:p>
            <a:pPr marL="1028700" lvl="2"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if (!</a:t>
            </a:r>
            <a:r>
              <a:rPr lang="en-US" altLang="en-US" sz="2000" b="1" dirty="0" err="1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requireNamespace</a:t>
            </a:r>
            <a:r>
              <a:rPr lang="en-US" altLang="en-US" sz="2000" b="1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("</a:t>
            </a:r>
            <a:r>
              <a:rPr lang="en-US" altLang="en-US" sz="2000" b="1" dirty="0" err="1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BiocManager</a:t>
            </a:r>
            <a:r>
              <a:rPr lang="en-US" altLang="en-US" sz="2000" b="1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")) 			</a:t>
            </a:r>
            <a:r>
              <a:rPr lang="en-US" altLang="en-US" sz="2000" b="1" dirty="0" err="1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install.packages</a:t>
            </a:r>
            <a:r>
              <a:rPr lang="en-US" altLang="en-US" sz="2000" b="1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("</a:t>
            </a:r>
            <a:r>
              <a:rPr lang="en-US" altLang="en-US" sz="2000" b="1" dirty="0" err="1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BiocManager</a:t>
            </a:r>
            <a:r>
              <a:rPr lang="en-US" altLang="en-US" sz="2000" b="1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") </a:t>
            </a:r>
          </a:p>
          <a:p>
            <a:pPr marL="1028700" lvl="2">
              <a:buFont typeface="Arial" panose="020B0604020202020204" pitchFamily="34" charset="0"/>
              <a:buNone/>
            </a:pPr>
            <a:r>
              <a:rPr lang="en-US" altLang="en-US" sz="2000" b="1" dirty="0" err="1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BiocManager</a:t>
            </a:r>
            <a:r>
              <a:rPr lang="en-US" altLang="en-US" sz="2000" b="1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::install()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Installing a specific package:</a:t>
            </a:r>
          </a:p>
          <a:p>
            <a:pPr marL="1028700" lvl="2">
              <a:buFont typeface="Arial" panose="020B0604020202020204" pitchFamily="34" charset="0"/>
              <a:buNone/>
            </a:pPr>
            <a:r>
              <a:rPr lang="en-US" altLang="en-US" sz="2000" b="1" dirty="0" err="1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BiocManager</a:t>
            </a:r>
            <a:r>
              <a:rPr lang="en-US" altLang="en-US" sz="2000" b="1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::install("</a:t>
            </a:r>
            <a:r>
              <a:rPr lang="en-US" altLang="en-US" sz="2000" b="1" dirty="0" err="1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limma</a:t>
            </a:r>
            <a:r>
              <a:rPr lang="en-US" altLang="en-US" sz="2000" b="1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685552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6F0A-520F-8142-B516-D2652D5B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5CC-F3F3-794B-9C3B-AE4725051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68" y="1600200"/>
            <a:ext cx="7934632" cy="4786313"/>
          </a:xfrm>
        </p:spPr>
        <p:txBody>
          <a:bodyPr>
            <a:normAutofit/>
          </a:bodyPr>
          <a:lstStyle/>
          <a:p>
            <a:r>
              <a:rPr lang="en-US" dirty="0"/>
              <a:t>Preprocessing </a:t>
            </a:r>
          </a:p>
          <a:p>
            <a:pPr lvl="1"/>
            <a:r>
              <a:rPr lang="en-US" sz="2500" dirty="0"/>
              <a:t>QC </a:t>
            </a:r>
          </a:p>
          <a:p>
            <a:pPr lvl="1"/>
            <a:r>
              <a:rPr lang="en-US" sz="2500" dirty="0"/>
              <a:t>Alignment</a:t>
            </a:r>
          </a:p>
          <a:p>
            <a:pPr lvl="1"/>
            <a:r>
              <a:rPr lang="en-US" sz="2500" dirty="0"/>
              <a:t>Expression quantification</a:t>
            </a:r>
          </a:p>
          <a:p>
            <a:r>
              <a:rPr lang="en-US" dirty="0"/>
              <a:t>Normalization </a:t>
            </a:r>
          </a:p>
          <a:p>
            <a:r>
              <a:rPr lang="en-US" dirty="0"/>
              <a:t>Batch effect correction</a:t>
            </a:r>
          </a:p>
          <a:p>
            <a:r>
              <a:rPr lang="en-US" dirty="0"/>
              <a:t>Imputation</a:t>
            </a:r>
          </a:p>
        </p:txBody>
      </p:sp>
    </p:spTree>
    <p:extLst>
      <p:ext uri="{BB962C8B-B14F-4D97-AF65-F5344CB8AC3E}">
        <p14:creationId xmlns:p14="http://schemas.microsoft.com/office/powerpoint/2010/main" val="2393191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AD4B-6873-D244-A35A-0A40E2C0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scRNA-seq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C6D-1AAF-5E44-9007-C81BB2A96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QC: </a:t>
            </a:r>
          </a:p>
          <a:p>
            <a:pPr lvl="1"/>
            <a:r>
              <a:rPr lang="en-US" dirty="0" err="1"/>
              <a:t>FastQC</a:t>
            </a:r>
            <a:r>
              <a:rPr lang="en-US" dirty="0"/>
              <a:t> is a popular tool for checking a single sample.</a:t>
            </a:r>
          </a:p>
          <a:p>
            <a:pPr lvl="1"/>
            <a:r>
              <a:rPr lang="en-US" dirty="0" err="1"/>
              <a:t>MultiQC</a:t>
            </a:r>
            <a:r>
              <a:rPr lang="en-US" dirty="0"/>
              <a:t>: create a single report with interactive plots for multiple QC reports.</a:t>
            </a:r>
          </a:p>
          <a:p>
            <a:r>
              <a:rPr lang="en-US" dirty="0"/>
              <a:t>Read trimming: </a:t>
            </a:r>
          </a:p>
          <a:p>
            <a:pPr lvl="1"/>
            <a:r>
              <a:rPr lang="en-US" dirty="0" err="1"/>
              <a:t>cutadapt</a:t>
            </a:r>
            <a:r>
              <a:rPr lang="en-US" dirty="0"/>
              <a:t> (with a wrapper Trim Galore!)</a:t>
            </a:r>
          </a:p>
          <a:p>
            <a:r>
              <a:rPr lang="en-US" dirty="0"/>
              <a:t>Bioconductor package “</a:t>
            </a:r>
            <a:r>
              <a:rPr lang="en-US" dirty="0" err="1"/>
              <a:t>scater</a:t>
            </a:r>
            <a:r>
              <a:rPr lang="en-US" dirty="0"/>
              <a:t>” provides useful and easy-to-use functions for QC and data visualization.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1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09BC-B6DF-414E-92AD-FF352D77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08F7-C278-DB47-9E1E-03A73356F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https://github.com/theislab/single-cell-tutorial/</a:t>
            </a:r>
            <a:endParaRPr lang="en-US" dirty="0"/>
          </a:p>
          <a:p>
            <a:r>
              <a:rPr lang="en-US" dirty="0">
                <a:hlinkClick r:id="rId3"/>
              </a:rPr>
              <a:t>https://scrnaseq-course.cog.sanger.ac.uk/website/index.html</a:t>
            </a:r>
            <a:endParaRPr lang="en-US" dirty="0"/>
          </a:p>
          <a:p>
            <a:r>
              <a:rPr lang="en-US" dirty="0">
                <a:hlinkClick r:id="rId4"/>
              </a:rPr>
              <a:t>https://broadinstitute.github.io/2019_scWorkshop/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1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73E5-8856-A74A-8134-7434EB52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Alignment and 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68B41-63A0-BC42-9129-EFD275329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Alignment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RNA-seq alignment software (</a:t>
            </a:r>
            <a:r>
              <a:rPr lang="en-US" dirty="0" err="1"/>
              <a:t>Tophat</a:t>
            </a:r>
            <a:r>
              <a:rPr lang="en-US" dirty="0"/>
              <a:t>, STAR, HISAT, etc.) can be used.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Some commercial software, such as </a:t>
            </a:r>
            <a:r>
              <a:rPr lang="en-US" dirty="0" err="1"/>
              <a:t>CellRanger</a:t>
            </a:r>
            <a:r>
              <a:rPr lang="en-US" dirty="0"/>
              <a:t> for 10x genomics data.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Quantification (to obtain count matrix from aligned reads)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Most alignment software provide such functionality.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5881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487"/>
          </a:xfrm>
        </p:spPr>
        <p:txBody>
          <a:bodyPr/>
          <a:lstStyle/>
          <a:p>
            <a:r>
              <a:rPr lang="en-US" b="1" dirty="0"/>
              <a:t>Some data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328738"/>
            <a:ext cx="8229600" cy="1478257"/>
          </a:xfrm>
        </p:spPr>
        <p:txBody>
          <a:bodyPr>
            <a:normAutofit/>
          </a:bodyPr>
          <a:lstStyle/>
          <a:p>
            <a:r>
              <a:rPr lang="en-US" sz="2400" dirty="0"/>
              <a:t>Data is very sparse (many zeros), especially for Drop-seq data. </a:t>
            </a:r>
          </a:p>
          <a:p>
            <a:r>
              <a:rPr lang="en-US" sz="2400" dirty="0"/>
              <a:t>Number of transcripts detected is much lower compared to bulk RNA-seq under the same sequencing depth.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9" y="2730503"/>
            <a:ext cx="5464175" cy="3886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1177" y="6488668"/>
            <a:ext cx="305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 al. 2013 Nature Method</a:t>
            </a:r>
          </a:p>
        </p:txBody>
      </p:sp>
    </p:spTree>
    <p:extLst>
      <p:ext uri="{BB962C8B-B14F-4D97-AF65-F5344CB8AC3E}">
        <p14:creationId xmlns:p14="http://schemas.microsoft.com/office/powerpoint/2010/main" val="1341092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0701"/>
            <a:ext cx="8229600" cy="1257300"/>
          </a:xfrm>
        </p:spPr>
        <p:txBody>
          <a:bodyPr/>
          <a:lstStyle/>
          <a:p>
            <a:r>
              <a:rPr lang="en-US" dirty="0"/>
              <a:t>Bulk and aggregated single cell expressions have good correlation.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778001"/>
            <a:ext cx="4511675" cy="4343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1177" y="6488668"/>
            <a:ext cx="305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 al. 2013 Nature Method</a:t>
            </a:r>
          </a:p>
        </p:txBody>
      </p:sp>
    </p:spTree>
    <p:extLst>
      <p:ext uri="{BB962C8B-B14F-4D97-AF65-F5344CB8AC3E}">
        <p14:creationId xmlns:p14="http://schemas.microsoft.com/office/powerpoint/2010/main" val="647295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517525"/>
            <a:ext cx="8229600" cy="1082675"/>
          </a:xfrm>
        </p:spPr>
        <p:txBody>
          <a:bodyPr/>
          <a:lstStyle/>
          <a:p>
            <a:r>
              <a:rPr lang="en-US" dirty="0"/>
              <a:t>Expression levels for a gene in different cells sometimes show bimodal distribution.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70792"/>
            <a:ext cx="6419850" cy="4196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1177" y="6488668"/>
            <a:ext cx="305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 al. 2013 Nature Method</a:t>
            </a:r>
          </a:p>
        </p:txBody>
      </p:sp>
    </p:spTree>
    <p:extLst>
      <p:ext uri="{BB962C8B-B14F-4D97-AF65-F5344CB8AC3E}">
        <p14:creationId xmlns:p14="http://schemas.microsoft.com/office/powerpoint/2010/main" val="2518079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D403-6A25-8740-8C4A-E6A59EE0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scRNA-seq data after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535A-5461-F549-A69B-072DF86F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1130"/>
          </a:xfrm>
        </p:spPr>
        <p:txBody>
          <a:bodyPr/>
          <a:lstStyle/>
          <a:p>
            <a:r>
              <a:rPr lang="en-US" dirty="0"/>
              <a:t>A matrix of read counts: rows are genes and columns are cells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206B0-C90E-664D-9928-780E6E246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07" y="2921331"/>
            <a:ext cx="7774376" cy="28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5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CE2B-E7F5-714B-BCBF-2609B02E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few useful 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8FCEA-FF1A-C44A-8BA1-AE6756FDA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SingleCellExperiment: </a:t>
            </a:r>
          </a:p>
          <a:p>
            <a:pPr lvl="1"/>
            <a:r>
              <a:rPr lang="en-US" dirty="0"/>
              <a:t>Bioconductor package. Defines “SingleCellExperiment” class for storing single cell data: expression matrix, gene and cell information, etc.</a:t>
            </a:r>
          </a:p>
          <a:p>
            <a:r>
              <a:rPr lang="en-US" dirty="0"/>
              <a:t>Visualization tools:</a:t>
            </a:r>
          </a:p>
          <a:p>
            <a:pPr lvl="1"/>
            <a:r>
              <a:rPr lang="en-US" dirty="0" err="1"/>
              <a:t>tSNE</a:t>
            </a:r>
            <a:endParaRPr lang="en-US" dirty="0"/>
          </a:p>
          <a:p>
            <a:pPr lvl="1"/>
            <a:r>
              <a:rPr lang="en-US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4045005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FF8B-71FE-A74A-8EAA-F5BD98BE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SingleCellExperiment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495D9-2B8C-8842-BA3E-347CEE54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5" y="1600200"/>
            <a:ext cx="8668986" cy="48006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 Installation: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BiocManager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::install("SingleCellExperiment")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Create SingleCellExperiment object: </a:t>
            </a:r>
          </a:p>
          <a:p>
            <a:pPr>
              <a:lnSpc>
                <a:spcPct val="110000"/>
              </a:lnSpc>
            </a:pPr>
            <a:endParaRPr lang="en-US" sz="3000" dirty="0"/>
          </a:p>
          <a:p>
            <a:pPr marL="400050" lvl="1" indent="0">
              <a:lnSpc>
                <a:spcPct val="110000"/>
              </a:lnSpc>
              <a:buNone/>
            </a:pP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sce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&lt;- SingleCellExperiment(list(counts=counts),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colData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(label=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celllabels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rowData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genenames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genenames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metadata=list(study="GSE111111")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00050" lvl="1" indent="0">
              <a:lnSpc>
                <a:spcPct val="110000"/>
              </a:lnSpc>
              <a:buNone/>
            </a:pP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Functions to access contents of the object: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counts, </a:t>
            </a:r>
            <a:r>
              <a:rPr lang="en-US" sz="2600" dirty="0" err="1">
                <a:latin typeface="Consolas" panose="020B0609020204030204" pitchFamily="49" charset="0"/>
                <a:cs typeface="Consolas" panose="020B0609020204030204" pitchFamily="49" charset="0"/>
              </a:rPr>
              <a:t>rowData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600" dirty="0" err="1">
                <a:latin typeface="Consolas" panose="020B0609020204030204" pitchFamily="49" charset="0"/>
                <a:cs typeface="Consolas" panose="020B0609020204030204" pitchFamily="49" charset="0"/>
              </a:rPr>
              <a:t>colData</a:t>
            </a:r>
            <a:r>
              <a:rPr lang="en-US" sz="3000" dirty="0"/>
              <a:t>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99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t-SNE: a useful visualization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1400"/>
          </a:xfrm>
        </p:spPr>
        <p:txBody>
          <a:bodyPr>
            <a:normAutofit/>
          </a:bodyPr>
          <a:lstStyle/>
          <a:p>
            <a:r>
              <a:rPr lang="en-US" sz="2800" dirty="0"/>
              <a:t>t-SNE (t-distributed stochastic neighbor embedding): visualize high-dimensional data on 2-/3-D map. </a:t>
            </a:r>
          </a:p>
          <a:p>
            <a:r>
              <a:rPr lang="en-US" sz="2800" dirty="0"/>
              <a:t>When project high-dimensional data into lower dimensional space, preserve the distances among data points. </a:t>
            </a:r>
          </a:p>
          <a:p>
            <a:pPr lvl="1"/>
            <a:r>
              <a:rPr lang="en-US" sz="2400" dirty="0"/>
              <a:t>This alleviate the problem that many clusters overlap on low dimensional space. </a:t>
            </a:r>
          </a:p>
          <a:p>
            <a:r>
              <a:rPr lang="en-US" sz="2800" dirty="0"/>
              <a:t>Try to make the pairwise distances of points similar in high and low dimension.</a:t>
            </a:r>
          </a:p>
          <a:p>
            <a:r>
              <a:rPr lang="en-US" sz="2800" dirty="0"/>
              <a:t>Has “</a:t>
            </a:r>
            <a:r>
              <a:rPr lang="en-US" sz="2800" dirty="0" err="1"/>
              <a:t>tsne</a:t>
            </a:r>
            <a:r>
              <a:rPr lang="en-US" sz="2800" dirty="0"/>
              <a:t>” and “</a:t>
            </a:r>
            <a:r>
              <a:rPr lang="en-US" sz="2800" dirty="0" err="1"/>
              <a:t>Rtsne</a:t>
            </a:r>
            <a:r>
              <a:rPr lang="en-US" sz="2800" dirty="0"/>
              <a:t>” package on CRAN.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22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4965"/>
            <a:ext cx="7169150" cy="61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83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code for t-SNE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9577"/>
            <a:ext cx="8229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Rtsne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tsne_model_1 =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Rtsne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datamatrix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check_duplicates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=FALSE,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pca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=TRUE, 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			perplexity=30, theta=0.5, dims=3)</a:t>
            </a: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tsne_out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as.data.frame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(tsne_model_1$Y)</a:t>
            </a: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plot(tsne_out$V1, tsne_out$V2,  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pch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19,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cex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0.4, col =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mycolor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legend("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bottomleft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", col =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mycolor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legend =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uniqCT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pch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19, 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cex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0.5,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bty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"n")</a:t>
            </a:r>
          </a:p>
        </p:txBody>
      </p:sp>
    </p:spTree>
    <p:extLst>
      <p:ext uri="{BB962C8B-B14F-4D97-AF65-F5344CB8AC3E}">
        <p14:creationId xmlns:p14="http://schemas.microsoft.com/office/powerpoint/2010/main" val="2896459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5CC-F3F3-794B-9C3B-AE4725051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8" y="1567544"/>
            <a:ext cx="8404282" cy="5011386"/>
          </a:xfrm>
        </p:spPr>
        <p:txBody>
          <a:bodyPr>
            <a:normAutofit/>
          </a:bodyPr>
          <a:lstStyle/>
          <a:p>
            <a:r>
              <a:rPr lang="en-US" b="1" dirty="0"/>
              <a:t>Background</a:t>
            </a:r>
            <a:r>
              <a:rPr lang="en-US" sz="2800" b="1" dirty="0"/>
              <a:t> </a:t>
            </a:r>
          </a:p>
          <a:p>
            <a:pPr lvl="1"/>
            <a:r>
              <a:rPr lang="en-US" dirty="0"/>
              <a:t>Scientific motivation </a:t>
            </a:r>
          </a:p>
          <a:p>
            <a:pPr lvl="1"/>
            <a:r>
              <a:rPr lang="en-US" dirty="0"/>
              <a:t>Technology</a:t>
            </a:r>
          </a:p>
          <a:p>
            <a:pPr lvl="1"/>
            <a:r>
              <a:rPr lang="en-US" dirty="0"/>
              <a:t>UMI</a:t>
            </a:r>
            <a:br>
              <a:rPr lang="en-US" sz="3200" dirty="0"/>
            </a:br>
            <a:endParaRPr lang="en-US" sz="1800" dirty="0"/>
          </a:p>
          <a:p>
            <a:r>
              <a:rPr lang="en-US" b="1" dirty="0"/>
              <a:t>Pre-processing: </a:t>
            </a:r>
            <a:r>
              <a:rPr lang="en-US" dirty="0"/>
              <a:t>Alignment, QC, quantification</a:t>
            </a:r>
          </a:p>
          <a:p>
            <a:r>
              <a:rPr lang="en-US" b="1" dirty="0"/>
              <a:t>Data visualization</a:t>
            </a:r>
            <a:r>
              <a:rPr lang="en-US" dirty="0"/>
              <a:t>: </a:t>
            </a:r>
            <a:r>
              <a:rPr lang="en-US" dirty="0" err="1"/>
              <a:t>tSNE</a:t>
            </a:r>
            <a:r>
              <a:rPr lang="en-US" dirty="0"/>
              <a:t>, UMAP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5AAE59-F511-7D48-993E-C96CF234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2185781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UMAP: a newer (and better?) visualization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0837"/>
            <a:ext cx="8229600" cy="4948881"/>
          </a:xfrm>
        </p:spPr>
        <p:txBody>
          <a:bodyPr>
            <a:normAutofit/>
          </a:bodyPr>
          <a:lstStyle/>
          <a:p>
            <a:r>
              <a:rPr lang="en-US" sz="2400" dirty="0"/>
              <a:t>UMAP (uniform manifold approximation and projection): a recently developed dimension reduction tool</a:t>
            </a:r>
          </a:p>
          <a:p>
            <a:r>
              <a:rPr lang="en-US" sz="2400" dirty="0"/>
              <a:t>“</a:t>
            </a:r>
            <a:r>
              <a:rPr lang="en-US" sz="2400" i="1" dirty="0"/>
              <a:t>Comparing the performance of UMAP with five other tools, we find that UMAP provides the fastest run times, highest reproducibility and the most meaningful organization of cell clusters.</a:t>
            </a:r>
            <a:r>
              <a:rPr lang="en-US" sz="2400" dirty="0"/>
              <a:t> ” ---- </a:t>
            </a:r>
            <a:r>
              <a:rPr lang="en-US" sz="2400" dirty="0" err="1"/>
              <a:t>Betcht</a:t>
            </a:r>
            <a:r>
              <a:rPr lang="en-US" sz="2400" dirty="0"/>
              <a:t> et al. 2018 Nat Biotech</a:t>
            </a:r>
          </a:p>
          <a:p>
            <a:r>
              <a:rPr lang="en-US" sz="2400" dirty="0"/>
              <a:t>“</a:t>
            </a:r>
            <a:r>
              <a:rPr lang="en-US" sz="2400" i="1" dirty="0"/>
              <a:t>UMAP, which is based on theories in Riemannian geometry and algebraic topology, has been developed, and soon demonstrated arguably better performance than t-SNE due to its higher efficiency and better preservation of continuum.</a:t>
            </a:r>
            <a:r>
              <a:rPr lang="en-US" sz="2400" dirty="0"/>
              <a:t>” ---- Mu et al. 2018 GBP</a:t>
            </a:r>
          </a:p>
          <a:p>
            <a:r>
              <a:rPr lang="en-US" sz="2400" dirty="0"/>
              <a:t>Has “</a:t>
            </a:r>
            <a:r>
              <a:rPr lang="en-US" sz="2400" dirty="0" err="1"/>
              <a:t>umap</a:t>
            </a:r>
            <a:r>
              <a:rPr lang="en-US" sz="2400" dirty="0"/>
              <a:t>” package on CRAN.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1377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A468FFE5-1D96-D642-BBFF-CC6B73A0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1" y="1017638"/>
            <a:ext cx="8228081" cy="48227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082875-E45F-A444-AF48-49DF912348C8}"/>
              </a:ext>
            </a:extLst>
          </p:cNvPr>
          <p:cNvSpPr/>
          <p:nvPr/>
        </p:nvSpPr>
        <p:spPr>
          <a:xfrm>
            <a:off x="5840036" y="6488668"/>
            <a:ext cx="330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Betcht</a:t>
            </a:r>
            <a:r>
              <a:rPr lang="en-US" dirty="0"/>
              <a:t> et al. 2018 Nat Biotech </a:t>
            </a:r>
          </a:p>
        </p:txBody>
      </p:sp>
    </p:spTree>
    <p:extLst>
      <p:ext uri="{BB962C8B-B14F-4D97-AF65-F5344CB8AC3E}">
        <p14:creationId xmlns:p14="http://schemas.microsoft.com/office/powerpoint/2010/main" val="1871803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code for UMAP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0205"/>
            <a:ext cx="8229600" cy="415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umap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sim_umap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umap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datamatrix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sim_umap2 &lt;-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sim_umap$layout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colnames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(sim_umap2) &lt;- c("UMAP1", "UMAP2")</a:t>
            </a: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plot(sim_umap2[,1], sim_umap2[,2], 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pch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19,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cex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0.4, col =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mycolor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legend("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bottomleft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", col =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mycolor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legend =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uniqCT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pch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19, 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cex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0.5,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bty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"n")</a:t>
            </a:r>
          </a:p>
        </p:txBody>
      </p:sp>
    </p:spTree>
    <p:extLst>
      <p:ext uri="{BB962C8B-B14F-4D97-AF65-F5344CB8AC3E}">
        <p14:creationId xmlns:p14="http://schemas.microsoft.com/office/powerpoint/2010/main" val="223094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72062"/>
          </a:xfrm>
        </p:spPr>
        <p:txBody>
          <a:bodyPr>
            <a:noAutofit/>
          </a:bodyPr>
          <a:lstStyle/>
          <a:p>
            <a:r>
              <a:rPr lang="en-US" sz="2800" dirty="0"/>
              <a:t>Most of the biological experiments are performed on “bulk” samples, which contains a large number of cells (millions).</a:t>
            </a:r>
          </a:p>
          <a:p>
            <a:r>
              <a:rPr lang="en-US" sz="2800" dirty="0"/>
              <a:t>The “bulk” data measure the average signals (gene expression, TF binding, methylation, etc.) of many cells.</a:t>
            </a:r>
          </a:p>
          <a:p>
            <a:r>
              <a:rPr lang="en-US" sz="2800" dirty="0"/>
              <a:t>The bulk measurement ignores the inter-cellular heterogeneities: </a:t>
            </a:r>
          </a:p>
          <a:p>
            <a:pPr lvl="1"/>
            <a:r>
              <a:rPr lang="en-US" sz="2400" dirty="0"/>
              <a:t>Different cell types.</a:t>
            </a:r>
          </a:p>
          <a:p>
            <a:pPr lvl="1"/>
            <a:r>
              <a:rPr lang="en-US" sz="2400" dirty="0"/>
              <a:t>Variation among the same cell type. </a:t>
            </a:r>
          </a:p>
          <a:p>
            <a:pPr lvl="1"/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2310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cell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study of individual cells.</a:t>
            </a:r>
          </a:p>
          <a:p>
            <a:r>
              <a:rPr lang="en-US" dirty="0"/>
              <a:t>The cells are isolated from multi-cellular organism. </a:t>
            </a:r>
          </a:p>
          <a:p>
            <a:r>
              <a:rPr lang="en-US" dirty="0"/>
              <a:t>Experiment is performed for each cell individually. </a:t>
            </a:r>
          </a:p>
          <a:p>
            <a:r>
              <a:rPr lang="en-US" dirty="0"/>
              <a:t>Provides more detailed, higher resolution information.</a:t>
            </a:r>
          </a:p>
          <a:p>
            <a:r>
              <a:rPr lang="en-US" dirty="0"/>
              <a:t>High-throughput experiments on single cell is possible.</a:t>
            </a:r>
          </a:p>
        </p:txBody>
      </p:sp>
    </p:spTree>
    <p:extLst>
      <p:ext uri="{BB962C8B-B14F-4D97-AF65-F5344CB8AC3E}">
        <p14:creationId xmlns:p14="http://schemas.microsoft.com/office/powerpoint/2010/main" val="173418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cell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Different types of sequencing at the single-cell level: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DNA-seq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ATAC-seq, ChIP-seq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BS-seq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RNA-seq</a:t>
            </a:r>
          </a:p>
          <a:p>
            <a:pPr>
              <a:lnSpc>
                <a:spcPct val="110000"/>
              </a:lnSpc>
            </a:pPr>
            <a:r>
              <a:rPr lang="en-US" dirty="0"/>
              <a:t>Very active research field in the past few years. </a:t>
            </a:r>
            <a:endParaRPr lang="en-US" sz="2800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4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experimental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Isolation of single cell. Techniques include</a:t>
            </a:r>
          </a:p>
          <a:p>
            <a:pPr lvl="1"/>
            <a:r>
              <a:rPr lang="en-US" dirty="0"/>
              <a:t>Laser-capture </a:t>
            </a:r>
            <a:r>
              <a:rPr lang="en-US" dirty="0" err="1"/>
              <a:t>microdissection</a:t>
            </a:r>
            <a:r>
              <a:rPr lang="en-US" dirty="0"/>
              <a:t> (LCM)</a:t>
            </a:r>
          </a:p>
          <a:p>
            <a:pPr lvl="1"/>
            <a:r>
              <a:rPr lang="en-US" dirty="0"/>
              <a:t>Fluorescence-activated cell sorting (FACS)</a:t>
            </a:r>
          </a:p>
          <a:p>
            <a:pPr lvl="1"/>
            <a:r>
              <a:rPr lang="en-US" dirty="0"/>
              <a:t>Microfluidics</a:t>
            </a:r>
          </a:p>
          <a:p>
            <a:r>
              <a:rPr lang="en-US" dirty="0"/>
              <a:t>Open the cell and obtain DNA/mRNA/etc.</a:t>
            </a:r>
          </a:p>
          <a:p>
            <a:r>
              <a:rPr lang="en-US" dirty="0"/>
              <a:t>PCR amplification to get enough materials.</a:t>
            </a:r>
          </a:p>
          <a:p>
            <a:r>
              <a:rPr lang="en-US" dirty="0"/>
              <a:t>Perform sequencing.</a:t>
            </a:r>
          </a:p>
        </p:txBody>
      </p:sp>
    </p:spTree>
    <p:extLst>
      <p:ext uri="{BB962C8B-B14F-4D97-AF65-F5344CB8AC3E}">
        <p14:creationId xmlns:p14="http://schemas.microsoft.com/office/powerpoint/2010/main" val="175993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cell RNA-seq (scRNA-seq)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7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The most active in the single cell field. </a:t>
            </a:r>
          </a:p>
          <a:p>
            <a:r>
              <a:rPr lang="en-US" sz="2800" dirty="0"/>
              <a:t>Scientific goals:</a:t>
            </a:r>
          </a:p>
          <a:p>
            <a:pPr lvl="1"/>
            <a:r>
              <a:rPr lang="en-US" sz="2400" dirty="0"/>
              <a:t>Composition of different cell types in complex tissues. </a:t>
            </a:r>
          </a:p>
          <a:p>
            <a:pPr lvl="1"/>
            <a:r>
              <a:rPr lang="en-US" sz="2400" dirty="0"/>
              <a:t>New/rare cell type discovery.</a:t>
            </a:r>
          </a:p>
          <a:p>
            <a:pPr lvl="1"/>
            <a:r>
              <a:rPr lang="en-US" sz="2400" dirty="0"/>
              <a:t>Gene expression, alternative splicing, allele specific expression at the level of individual cells.</a:t>
            </a:r>
          </a:p>
          <a:p>
            <a:pPr lvl="1"/>
            <a:r>
              <a:rPr lang="en-US" sz="2400" dirty="0"/>
              <a:t>Transcriptional dynamics (pseudotime construction).  </a:t>
            </a:r>
          </a:p>
          <a:p>
            <a:pPr lvl="1"/>
            <a:r>
              <a:rPr lang="en-US" sz="2400" dirty="0"/>
              <a:t>Above can be investigated and compared spatially, temporally, or under different biological condition. </a:t>
            </a:r>
          </a:p>
        </p:txBody>
      </p:sp>
    </p:spTree>
    <p:extLst>
      <p:ext uri="{BB962C8B-B14F-4D97-AF65-F5344CB8AC3E}">
        <p14:creationId xmlns:p14="http://schemas.microsoft.com/office/powerpoint/2010/main" val="1385090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40550</TotalTime>
  <Words>1733</Words>
  <Application>Microsoft Macintosh PowerPoint</Application>
  <PresentationFormat>On-screen Show (4:3)</PresentationFormat>
  <Paragraphs>220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Consolas</vt:lpstr>
      <vt:lpstr>Office Theme</vt:lpstr>
      <vt:lpstr>Analysis of single-cell RNA-seq data (I)</vt:lpstr>
      <vt:lpstr>Course outline</vt:lpstr>
      <vt:lpstr>Other useful resources</vt:lpstr>
      <vt:lpstr>Outline for this session</vt:lpstr>
      <vt:lpstr>Background</vt:lpstr>
      <vt:lpstr>Single cell biology</vt:lpstr>
      <vt:lpstr>Single cell sequencing</vt:lpstr>
      <vt:lpstr>Basic experimental procedure</vt:lpstr>
      <vt:lpstr>Single cell RNA-seq (scRNA-seq)</vt:lpstr>
      <vt:lpstr>PowerPoint Presentation</vt:lpstr>
      <vt:lpstr>Technologies by capturing method</vt:lpstr>
      <vt:lpstr>Microwell plates</vt:lpstr>
      <vt:lpstr>PowerPoint Presentation</vt:lpstr>
      <vt:lpstr>PowerPoint Presentation</vt:lpstr>
      <vt:lpstr>Technologies over the years</vt:lpstr>
      <vt:lpstr>Unique molecule identifier (UMI)  NM 2014</vt:lpstr>
      <vt:lpstr>UMI</vt:lpstr>
      <vt:lpstr>Multiplexing</vt:lpstr>
      <vt:lpstr>UMI + barcode</vt:lpstr>
      <vt:lpstr>PowerPoint Presentation</vt:lpstr>
      <vt:lpstr>PowerPoint Presentation</vt:lpstr>
      <vt:lpstr>UMI provides better measurements and reproducibility</vt:lpstr>
      <vt:lpstr>Single nucleus RNA-seq (snRNA-seq)</vt:lpstr>
      <vt:lpstr>Other single cell assays</vt:lpstr>
      <vt:lpstr>Brief introduction to Bioconductor</vt:lpstr>
      <vt:lpstr>Functionalities</vt:lpstr>
      <vt:lpstr>Bioconductor installation</vt:lpstr>
      <vt:lpstr>Data processing</vt:lpstr>
      <vt:lpstr>scRNA-seq data preprocessing</vt:lpstr>
      <vt:lpstr>Alignment and quantification</vt:lpstr>
      <vt:lpstr>Some data characteristics</vt:lpstr>
      <vt:lpstr>PowerPoint Presentation</vt:lpstr>
      <vt:lpstr>PowerPoint Presentation</vt:lpstr>
      <vt:lpstr>scRNA-seq data after processing</vt:lpstr>
      <vt:lpstr>A few useful R packages</vt:lpstr>
      <vt:lpstr>SingleCellExperiment </vt:lpstr>
      <vt:lpstr>t-SNE: a useful visualization tool</vt:lpstr>
      <vt:lpstr>PowerPoint Presentation</vt:lpstr>
      <vt:lpstr>Example code for t-SNE</vt:lpstr>
      <vt:lpstr>UMAP: a newer (and better?) visualization tool</vt:lpstr>
      <vt:lpstr>PowerPoint Presentation</vt:lpstr>
      <vt:lpstr>Example code for UMAP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Single-cell sequencing</dc:title>
  <dc:creator/>
  <cp:lastModifiedBy>Li,Ziyi</cp:lastModifiedBy>
  <cp:revision>242</cp:revision>
  <cp:lastPrinted>2016-10-17T02:22:10Z</cp:lastPrinted>
  <dcterms:created xsi:type="dcterms:W3CDTF">2016-09-28T16:50:08Z</dcterms:created>
  <dcterms:modified xsi:type="dcterms:W3CDTF">2021-03-06T21:17:02Z</dcterms:modified>
</cp:coreProperties>
</file>